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97" r:id="rId3"/>
    <p:sldId id="463" r:id="rId4"/>
    <p:sldId id="449" r:id="rId5"/>
    <p:sldId id="450" r:id="rId6"/>
    <p:sldId id="464" r:id="rId7"/>
    <p:sldId id="465" r:id="rId8"/>
    <p:sldId id="378" r:id="rId9"/>
    <p:sldId id="433" r:id="rId10"/>
    <p:sldId id="499" r:id="rId11"/>
    <p:sldId id="500" r:id="rId12"/>
    <p:sldId id="501" r:id="rId13"/>
    <p:sldId id="510" r:id="rId14"/>
    <p:sldId id="503" r:id="rId15"/>
    <p:sldId id="434" r:id="rId16"/>
    <p:sldId id="419" r:id="rId17"/>
    <p:sldId id="515" r:id="rId18"/>
    <p:sldId id="439" r:id="rId19"/>
    <p:sldId id="361" r:id="rId20"/>
    <p:sldId id="475" r:id="rId21"/>
    <p:sldId id="479" r:id="rId22"/>
    <p:sldId id="505" r:id="rId23"/>
    <p:sldId id="506" r:id="rId24"/>
    <p:sldId id="513" r:id="rId25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121"/>
    <a:srgbClr val="000000"/>
    <a:srgbClr val="545454"/>
    <a:srgbClr val="DADADA"/>
    <a:srgbClr val="949494"/>
    <a:srgbClr val="C4001F"/>
    <a:srgbClr val="424242"/>
    <a:srgbClr val="464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6" autoAdjust="0"/>
    <p:restoredTop sz="85827" autoAdjust="0"/>
  </p:normalViewPr>
  <p:slideViewPr>
    <p:cSldViewPr>
      <p:cViewPr varScale="1">
        <p:scale>
          <a:sx n="72" d="100"/>
          <a:sy n="72" d="100"/>
        </p:scale>
        <p:origin x="66" y="816"/>
      </p:cViewPr>
      <p:guideLst>
        <p:guide orient="horz" pos="944"/>
        <p:guide pos="336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'[Diagramm in Microsoft PowerPoint]Tabelle2'!$C$1</c:f>
              <c:strCache>
                <c:ptCount val="1"/>
                <c:pt idx="0">
                  <c:v>Premium Solar Facade Panel</c:v>
                </c:pt>
              </c:strCache>
            </c:strRef>
          </c:tx>
          <c:spPr>
            <a:ln>
              <a:solidFill>
                <a:srgbClr val="212121">
                  <a:lumMod val="90000"/>
                  <a:lumOff val="10000"/>
                </a:srgbClr>
              </a:solidFill>
            </a:ln>
          </c:spPr>
          <c:marker>
            <c:symbol val="none"/>
          </c:marker>
          <c:val>
            <c:numRef>
              <c:f>'[Diagramm in Microsoft PowerPoint]Tabelle2'!$C$2:$C$7</c:f>
              <c:numCache>
                <c:formatCode>General</c:formatCode>
                <c:ptCount val="6"/>
                <c:pt idx="0">
                  <c:v>140</c:v>
                </c:pt>
                <c:pt idx="1">
                  <c:v>125</c:v>
                </c:pt>
                <c:pt idx="2">
                  <c:v>110</c:v>
                </c:pt>
                <c:pt idx="3">
                  <c:v>95</c:v>
                </c:pt>
                <c:pt idx="4">
                  <c:v>80</c:v>
                </c:pt>
                <c:pt idx="5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8F-4BDF-9884-5CA59B7F0394}"/>
            </c:ext>
          </c:extLst>
        </c:ser>
        <c:ser>
          <c:idx val="2"/>
          <c:order val="1"/>
          <c:tx>
            <c:strRef>
              <c:f>'[Diagramm in Microsoft PowerPoint]Tabelle2'!$D$1</c:f>
              <c:strCache>
                <c:ptCount val="1"/>
                <c:pt idx="0">
                  <c:v>Premium Solar Facade Panel incl. Inverter, Cabeling etc.</c:v>
                </c:pt>
              </c:strCache>
            </c:strRef>
          </c:tx>
          <c:marker>
            <c:symbol val="none"/>
          </c:marker>
          <c:val>
            <c:numRef>
              <c:f>'[Diagramm in Microsoft PowerPoint]Tabelle2'!$D$2:$D$7</c:f>
              <c:numCache>
                <c:formatCode>General</c:formatCode>
                <c:ptCount val="6"/>
                <c:pt idx="0">
                  <c:v>180</c:v>
                </c:pt>
                <c:pt idx="1">
                  <c:v>165</c:v>
                </c:pt>
                <c:pt idx="2">
                  <c:v>150</c:v>
                </c:pt>
                <c:pt idx="3">
                  <c:v>135</c:v>
                </c:pt>
                <c:pt idx="4">
                  <c:v>120</c:v>
                </c:pt>
                <c:pt idx="5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8F-4BDF-9884-5CA59B7F0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086848"/>
        <c:axId val="225112448"/>
      </c:lineChart>
      <c:dateAx>
        <c:axId val="22508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25112448"/>
        <c:crosses val="autoZero"/>
        <c:auto val="0"/>
        <c:lblOffset val="100"/>
        <c:baseTimeUnit val="days"/>
      </c:dateAx>
      <c:valAx>
        <c:axId val="225112448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22508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95599254403832"/>
          <c:y val="0.564856008534936"/>
          <c:w val="0.30827917065531951"/>
          <c:h val="0.222946916154615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7174103237096E-2"/>
          <c:y val="5.1400554097404488E-2"/>
          <c:w val="0.56948381452318464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'[Diagramm in Microsoft PowerPoint]Tabelle2'!$C$16</c:f>
              <c:strCache>
                <c:ptCount val="1"/>
                <c:pt idx="0">
                  <c:v>Premium Roof-top Solar Panel</c:v>
                </c:pt>
              </c:strCache>
            </c:strRef>
          </c:tx>
          <c:spPr>
            <a:ln>
              <a:solidFill>
                <a:srgbClr val="212121">
                  <a:lumMod val="90000"/>
                  <a:lumOff val="10000"/>
                </a:srgbClr>
              </a:solidFill>
            </a:ln>
          </c:spPr>
          <c:marker>
            <c:symbol val="none"/>
          </c:marker>
          <c:val>
            <c:numRef>
              <c:f>'[Diagramm in Microsoft PowerPoint]Tabelle2'!$C$17:$C$22</c:f>
              <c:numCache>
                <c:formatCode>General</c:formatCode>
                <c:ptCount val="6"/>
                <c:pt idx="0">
                  <c:v>80</c:v>
                </c:pt>
                <c:pt idx="1">
                  <c:v>65</c:v>
                </c:pt>
                <c:pt idx="2">
                  <c:v>50</c:v>
                </c:pt>
                <c:pt idx="3">
                  <c:v>35</c:v>
                </c:pt>
                <c:pt idx="4">
                  <c:v>20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4C-48C8-929A-37B78AD382AF}"/>
            </c:ext>
          </c:extLst>
        </c:ser>
        <c:ser>
          <c:idx val="1"/>
          <c:order val="1"/>
          <c:tx>
            <c:strRef>
              <c:f>'[Diagramm in Microsoft PowerPoint]Tabelle2'!$D$16</c:f>
              <c:strCache>
                <c:ptCount val="1"/>
                <c:pt idx="0">
                  <c:v>Premium Solar Panel incl. Inverter, Cabeling etc.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'[Diagramm in Microsoft PowerPoint]Tabelle2'!$D$17:$D$22</c:f>
              <c:numCache>
                <c:formatCode>General</c:formatCode>
                <c:ptCount val="6"/>
                <c:pt idx="0">
                  <c:v>120</c:v>
                </c:pt>
                <c:pt idx="1">
                  <c:v>105</c:v>
                </c:pt>
                <c:pt idx="2">
                  <c:v>90</c:v>
                </c:pt>
                <c:pt idx="3">
                  <c:v>75</c:v>
                </c:pt>
                <c:pt idx="4">
                  <c:v>60</c:v>
                </c:pt>
                <c:pt idx="5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4C-48C8-929A-37B78AD38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240384"/>
        <c:axId val="226241920"/>
      </c:lineChart>
      <c:catAx>
        <c:axId val="22624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26241920"/>
        <c:crosses val="autoZero"/>
        <c:auto val="1"/>
        <c:lblAlgn val="ctr"/>
        <c:lblOffset val="100"/>
        <c:noMultiLvlLbl val="0"/>
      </c:catAx>
      <c:valAx>
        <c:axId val="226241920"/>
        <c:scaling>
          <c:orientation val="minMax"/>
          <c:max val="200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2262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972741978941295"/>
          <c:y val="0.12946118388182021"/>
          <c:w val="0.31666666666666665"/>
          <c:h val="0.220146403224896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sv-S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E2B8-2F34-1948-A0DA-3D1EE8498940}" type="datetime1">
              <a:rPr lang="de-DE"/>
              <a:pPr/>
              <a:t>22.03.2019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715C-60AE-BB49-8F8A-4D52DEE9E626}" type="slidenum">
              <a:rPr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83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7A6E-E9BA-964F-A686-4DDC3A74EAEA}" type="datetime1">
              <a:rPr lang="de-DE"/>
              <a:pPr/>
              <a:t>22.03.2019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8371-07BA-AA47-BE73-C4CDB72B557E}" type="slidenum">
              <a:rPr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81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8371-07BA-AA47-BE73-C4CDB72B557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9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rgbClr val="DADADA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rgbClr val="9494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1" y="0"/>
            <a:ext cx="4211959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11.10.2016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rgbClr val="C4001F"/>
                </a:solidFill>
              </a:defRPr>
            </a:lvl1pPr>
          </a:lstStyle>
          <a:p>
            <a:r>
              <a:rPr lang="de-DE"/>
              <a:t>Titel Kapiteltrennseite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5454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Untertitel Kapiteltrennseite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s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1640"/>
            <a:ext cx="8153400" cy="466344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11.10.2016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533400" y="1691640"/>
            <a:ext cx="3962400" cy="46634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4724400" y="1691640"/>
            <a:ext cx="3962400" cy="46634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33400" y="1691640"/>
            <a:ext cx="3962400" cy="466344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3400" y="868680"/>
            <a:ext cx="3962400" cy="64008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tzte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>
          <a:xfrm>
            <a:off x="1" y="0"/>
            <a:ext cx="4283967" cy="7772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868681"/>
            <a:ext cx="9144000" cy="5669279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400" y="3886200"/>
            <a:ext cx="4724400" cy="1188720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rgbClr val="C4001F"/>
                </a:solidFill>
              </a:defRPr>
            </a:lvl1pPr>
          </a:lstStyle>
          <a:p>
            <a:r>
              <a:rPr lang="de-DE"/>
              <a:t>BIPV Kapiteltrennseite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3400" y="5207993"/>
            <a:ext cx="4724400" cy="964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9494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Untertitel Kapiteltrennseite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79E9-0055-4FAE-8055-A0607C6F3494}" type="datetimeFigureOut">
              <a:rPr lang="de-DE" smtClean="0"/>
              <a:t>22.03.2019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3400" y="6537962"/>
            <a:ext cx="2310408" cy="1746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D019-B1EE-487D-8F45-FA6DF833D2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5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haltsfoli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691640"/>
            <a:ext cx="8153400" cy="466344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2920"/>
            <a:ext cx="6629400" cy="27432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949494"/>
                </a:solidFill>
              </a:defRPr>
            </a:lvl1pPr>
          </a:lstStyle>
          <a:p>
            <a:pPr lvl="0"/>
            <a:r>
              <a:rPr lang="de-DE"/>
              <a:t>Kapitelüberschrift einfügen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11.10.2016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1116013" y="549275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537962"/>
            <a:ext cx="9144000" cy="182879"/>
          </a:xfrm>
          <a:prstGeom prst="rect">
            <a:avLst/>
          </a:prstGeom>
          <a:solidFill>
            <a:srgbClr val="2121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3400" y="868680"/>
            <a:ext cx="8153400" cy="64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691640"/>
            <a:ext cx="8153400" cy="4663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lnSpc>
                <a:spcPts val="600"/>
              </a:lnSpc>
              <a:defRPr sz="700" b="1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fld id="{9944B1A7-38E9-B849-A653-48CD24B05034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8" name="Bild 7"/>
          <p:cNvPicPr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400" y="212400"/>
            <a:ext cx="1435729" cy="28398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lnSpc>
                <a:spcPts val="600"/>
              </a:lnSpc>
              <a:defRPr sz="70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11.10.2016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696200" y="6720841"/>
            <a:ext cx="1219200" cy="137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DE" sz="500" kern="0" spc="100">
                <a:solidFill>
                  <a:srgbClr val="424242"/>
                </a:solidFill>
              </a:rPr>
              <a:t>©</a:t>
            </a:r>
            <a:r>
              <a:rPr lang="de-DE" sz="500" kern="0" spc="100" baseline="0">
                <a:solidFill>
                  <a:srgbClr val="424242"/>
                </a:solidFill>
              </a:rPr>
              <a:t> 2016  AVANCIS GmbH</a:t>
            </a:r>
            <a:endParaRPr lang="de-DE" sz="500" kern="0" spc="100">
              <a:solidFill>
                <a:srgbClr val="42424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2800" y="6536160"/>
            <a:ext cx="1602000" cy="181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00" kern="1200" dirty="0">
                <a:solidFill>
                  <a:srgbClr val="DADADA"/>
                </a:solidFill>
                <a:latin typeface="Arial"/>
                <a:ea typeface="+mn-ea"/>
                <a:cs typeface="Arial"/>
              </a:rPr>
              <a:t>Autor: Jochen </a:t>
            </a:r>
            <a:r>
              <a:rPr lang="de-DE" sz="700" kern="1200" dirty="0" err="1">
                <a:solidFill>
                  <a:srgbClr val="DADADA"/>
                </a:solidFill>
                <a:latin typeface="Arial"/>
                <a:ea typeface="+mn-ea"/>
                <a:cs typeface="Arial"/>
              </a:rPr>
              <a:t>Weick</a:t>
            </a:r>
            <a:endParaRPr lang="de-DE" sz="700" kern="1200" dirty="0">
              <a:solidFill>
                <a:srgbClr val="DADADA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2" r:id="rId4"/>
    <p:sldLayoutId id="2147483657" r:id="rId5"/>
    <p:sldLayoutId id="2147483658" r:id="rId6"/>
    <p:sldLayoutId id="2147483661" r:id="rId7"/>
    <p:sldLayoutId id="2147483662" r:id="rId8"/>
    <p:sldLayoutId id="2147483678" r:id="rId9"/>
  </p:sldLayoutIdLst>
  <p:transition>
    <p:wipe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1400" b="0" kern="1200" cap="all" baseline="0">
          <a:solidFill>
            <a:srgbClr val="C4001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400" kern="1200">
          <a:solidFill>
            <a:srgbClr val="424242"/>
          </a:solidFill>
          <a:latin typeface="Arial"/>
          <a:ea typeface="+mn-ea"/>
          <a:cs typeface="Arial"/>
        </a:defRPr>
      </a:lvl1pPr>
      <a:lvl2pPr marL="447675" indent="-90488" algn="l" defTabSz="444500" rtl="0" eaLnBrk="1" latinLnBrk="0" hangingPunct="1">
        <a:spcBef>
          <a:spcPts val="600"/>
        </a:spcBef>
        <a:buClr>
          <a:srgbClr val="C4001F"/>
        </a:buClr>
        <a:buFont typeface="Wingdings" charset="2"/>
        <a:buChar char="§"/>
        <a:defRPr sz="1400" kern="1200">
          <a:solidFill>
            <a:srgbClr val="424242"/>
          </a:solidFill>
          <a:latin typeface="Arial"/>
          <a:ea typeface="+mn-ea"/>
          <a:cs typeface="Arial"/>
        </a:defRPr>
      </a:lvl2pPr>
      <a:lvl3pPr marL="715963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200" b="0" kern="1200">
          <a:solidFill>
            <a:srgbClr val="424242"/>
          </a:solidFill>
          <a:latin typeface="Arial"/>
          <a:ea typeface="+mn-ea"/>
          <a:cs typeface="Arial"/>
        </a:defRPr>
      </a:lvl3pPr>
      <a:lvl4pPr marL="1162050" indent="-88900" algn="l" defTabSz="457200" rtl="0" eaLnBrk="1" latinLnBrk="0" hangingPunct="1">
        <a:spcBef>
          <a:spcPts val="600"/>
        </a:spcBef>
        <a:buClr>
          <a:srgbClr val="C4001F"/>
        </a:buClr>
        <a:buFont typeface="Wingdings" charset="2"/>
        <a:buChar char="§"/>
        <a:defRPr sz="1200" b="0" kern="1200">
          <a:solidFill>
            <a:srgbClr val="424242"/>
          </a:solidFill>
          <a:latin typeface="Arial"/>
          <a:ea typeface="+mn-ea"/>
          <a:cs typeface="Arial"/>
        </a:defRPr>
      </a:lvl4pPr>
      <a:lvl5pPr marL="1438275" indent="0" algn="l" defTabSz="457200" rtl="0" eaLnBrk="1" latinLnBrk="0" hangingPunct="1">
        <a:spcBef>
          <a:spcPts val="600"/>
        </a:spcBef>
        <a:buClr>
          <a:srgbClr val="C4001F"/>
        </a:buClr>
        <a:buFont typeface="Arial"/>
        <a:buNone/>
        <a:defRPr sz="1100" b="0" kern="1200">
          <a:solidFill>
            <a:srgbClr val="4242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esktop\Datacol\DATACOL_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52736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" y="3886200"/>
            <a:ext cx="6588222" cy="2286000"/>
          </a:xfrm>
          <a:prstGeom prst="rect">
            <a:avLst/>
          </a:prstGeom>
          <a:solidFill>
            <a:srgbClr val="212121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4112488"/>
            <a:ext cx="5478760" cy="11887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introducing </a:t>
            </a:r>
            <a:r>
              <a:rPr lang="en-US" dirty="0" err="1"/>
              <a:t>avancis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solar façade panels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5373217"/>
            <a:ext cx="4724400" cy="720080"/>
          </a:xfrm>
        </p:spPr>
        <p:txBody>
          <a:bodyPr>
            <a:normAutofit lnSpcReduction="10000"/>
          </a:bodyPr>
          <a:lstStyle/>
          <a:p>
            <a:r>
              <a:rPr lang="de-DE" sz="1600" dirty="0"/>
              <a:t>Jochen </a:t>
            </a:r>
            <a:r>
              <a:rPr lang="de-DE" sz="1600" dirty="0" err="1"/>
              <a:t>Weick</a:t>
            </a:r>
            <a:r>
              <a:rPr lang="de-DE" sz="1600" dirty="0"/>
              <a:t>, </a:t>
            </a:r>
            <a:r>
              <a:rPr lang="de-DE" sz="1600"/>
              <a:t>AVANCIS GMBH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FOR INTERNAL USE ONLY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Offline_Bilder\180628 Bilder Telefon\20180628_093033_prä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9026"/>
            <a:ext cx="405045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with agraffes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Solution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 descr="D:\Offline_Bilder\180628 Bilder Telefon\20180628_093059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750303"/>
            <a:ext cx="2520280" cy="56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2526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with </a:t>
            </a:r>
            <a:r>
              <a:rPr lang="en-GB" dirty="0" err="1"/>
              <a:t>agraffe</a:t>
            </a:r>
            <a:r>
              <a:rPr lang="en-GB" dirty="0"/>
              <a:t> from </a:t>
            </a:r>
            <a:r>
              <a:rPr lang="en-GB" dirty="0" err="1"/>
              <a:t>wagner</a:t>
            </a:r>
            <a:r>
              <a:rPr lang="en-GB" dirty="0"/>
              <a:t> system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57" y="1691640"/>
            <a:ext cx="7417686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14399"/>
            <a:ext cx="3177681" cy="12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00518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with </a:t>
            </a:r>
            <a:r>
              <a:rPr lang="en-GB" dirty="0" err="1"/>
              <a:t>agraffe</a:t>
            </a:r>
            <a:r>
              <a:rPr lang="en-GB" dirty="0"/>
              <a:t> from </a:t>
            </a:r>
            <a:r>
              <a:rPr lang="en-GB" dirty="0" err="1"/>
              <a:t>wagner</a:t>
            </a:r>
            <a:r>
              <a:rPr lang="en-GB" dirty="0"/>
              <a:t> system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005" y="1691640"/>
            <a:ext cx="552819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91640"/>
            <a:ext cx="1389989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84369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028579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2893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933892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Special </a:t>
            </a:r>
            <a:r>
              <a:rPr lang="de-DE" dirty="0" err="1"/>
              <a:t>projects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Solution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140" y="1691640"/>
            <a:ext cx="6217920" cy="4663440"/>
          </a:xfrm>
        </p:spPr>
      </p:pic>
    </p:spTree>
    <p:extLst>
      <p:ext uri="{BB962C8B-B14F-4D97-AF65-F5344CB8AC3E}">
        <p14:creationId xmlns:p14="http://schemas.microsoft.com/office/powerpoint/2010/main" val="4183019108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991361"/>
            <a:ext cx="9144000" cy="55446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3419872" y="2635740"/>
            <a:ext cx="2592126" cy="2234591"/>
          </a:xfrm>
          <a:prstGeom prst="triangle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63931" y="3855452"/>
            <a:ext cx="3096344" cy="869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noProof="0" dirty="0">
                <a:solidFill>
                  <a:schemeClr val="bg2"/>
                </a:solidFill>
                <a:cs typeface="Arial"/>
              </a:rPr>
              <a:t>ECONOMICAL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dirty="0">
                <a:solidFill>
                  <a:schemeClr val="bg2"/>
                </a:solidFill>
                <a:cs typeface="Arial"/>
              </a:rPr>
              <a:t>INTEGRATION</a:t>
            </a:r>
            <a:endParaRPr lang="de-DE" sz="1600" b="1" noProof="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78718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57" name="Titel 6"/>
          <p:cNvSpPr txBox="1">
            <a:spLocks/>
          </p:cNvSpPr>
          <p:nvPr/>
        </p:nvSpPr>
        <p:spPr>
          <a:xfrm>
            <a:off x="533400" y="692696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1" dirty="0"/>
              <a:t>“economical” INTEGRATION</a:t>
            </a:r>
          </a:p>
        </p:txBody>
      </p:sp>
      <p:sp>
        <p:nvSpPr>
          <p:cNvPr id="58" name="Titel 6"/>
          <p:cNvSpPr txBox="1">
            <a:spLocks/>
          </p:cNvSpPr>
          <p:nvPr/>
        </p:nvSpPr>
        <p:spPr>
          <a:xfrm>
            <a:off x="539552" y="1100768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A comparison </a:t>
            </a:r>
            <a:r>
              <a:rPr lang="en-GB" dirty="0" err="1"/>
              <a:t>beetween</a:t>
            </a:r>
            <a:r>
              <a:rPr lang="en-GB" dirty="0"/>
              <a:t> roof-top and solar façade systems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3883815" y="3066417"/>
            <a:ext cx="5011757" cy="3007054"/>
            <a:chOff x="4499992" y="1556792"/>
            <a:chExt cx="6480720" cy="3888432"/>
          </a:xfrm>
        </p:grpSpPr>
        <p:graphicFrame>
          <p:nvGraphicFramePr>
            <p:cNvPr id="51" name="Diagramm 5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2980912"/>
                </p:ext>
              </p:extLst>
            </p:nvPr>
          </p:nvGraphicFramePr>
          <p:xfrm>
            <a:off x="4499992" y="1556792"/>
            <a:ext cx="6480720" cy="3744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5" name="Rechteck 54"/>
            <p:cNvSpPr/>
            <p:nvPr/>
          </p:nvSpPr>
          <p:spPr>
            <a:xfrm>
              <a:off x="4557862" y="1628800"/>
              <a:ext cx="432048" cy="3456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6660232" y="5229200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000" noProof="0" dirty="0" err="1">
                  <a:cs typeface="Arial"/>
                </a:rPr>
                <a:t>Years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42644" y="3010731"/>
            <a:ext cx="5071630" cy="3062740"/>
            <a:chOff x="179512" y="1484784"/>
            <a:chExt cx="6558143" cy="3960440"/>
          </a:xfrm>
        </p:grpSpPr>
        <p:graphicFrame>
          <p:nvGraphicFramePr>
            <p:cNvPr id="53" name="Diagramm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6975712"/>
                </p:ext>
              </p:extLst>
            </p:nvPr>
          </p:nvGraphicFramePr>
          <p:xfrm>
            <a:off x="179512" y="1484784"/>
            <a:ext cx="6558143" cy="3934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hteck 8"/>
            <p:cNvSpPr/>
            <p:nvPr/>
          </p:nvSpPr>
          <p:spPr>
            <a:xfrm>
              <a:off x="251520" y="1556792"/>
              <a:ext cx="432048" cy="34563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5536" y="3068960"/>
              <a:ext cx="216024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100" dirty="0">
                  <a:cs typeface="Arial"/>
                </a:rPr>
                <a:t>€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2411760" y="5229200"/>
              <a:ext cx="432048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000" noProof="0" dirty="0" err="1">
                  <a:cs typeface="Arial"/>
                </a:rPr>
                <a:t>Years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endParaRPr>
            </a:p>
          </p:txBody>
        </p:sp>
      </p:grpSp>
      <p:cxnSp>
        <p:nvCxnSpPr>
          <p:cNvPr id="15" name="Gerade Verbindung 14"/>
          <p:cNvCxnSpPr/>
          <p:nvPr/>
        </p:nvCxnSpPr>
        <p:spPr>
          <a:xfrm>
            <a:off x="4273618" y="4180141"/>
            <a:ext cx="2895681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4287540" y="3438319"/>
            <a:ext cx="2881760" cy="723920"/>
            <a:chOff x="4287540" y="3438319"/>
            <a:chExt cx="2881760" cy="723920"/>
          </a:xfrm>
        </p:grpSpPr>
        <p:sp>
          <p:nvSpPr>
            <p:cNvPr id="23" name="Rechteck 22"/>
            <p:cNvSpPr/>
            <p:nvPr/>
          </p:nvSpPr>
          <p:spPr>
            <a:xfrm>
              <a:off x="4294501" y="3438319"/>
              <a:ext cx="2874799" cy="723920"/>
            </a:xfrm>
            <a:prstGeom prst="rect">
              <a:avLst/>
            </a:prstGeom>
            <a:solidFill>
              <a:srgbClr val="C00000">
                <a:alpha val="4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4287540" y="3438319"/>
              <a:ext cx="13922" cy="7239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/>
        </p:nvSpPr>
        <p:spPr>
          <a:xfrm>
            <a:off x="988133" y="2843672"/>
            <a:ext cx="2895681" cy="22274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ROOF-TOP</a:t>
            </a:r>
          </a:p>
        </p:txBody>
      </p:sp>
      <p:sp>
        <p:nvSpPr>
          <p:cNvPr id="59" name="Rechteck 58"/>
          <p:cNvSpPr/>
          <p:nvPr/>
        </p:nvSpPr>
        <p:spPr>
          <a:xfrm>
            <a:off x="4278094" y="2843672"/>
            <a:ext cx="2895681" cy="22274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FACADE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79512" y="1649261"/>
            <a:ext cx="6768752" cy="1089288"/>
          </a:xfrm>
        </p:spPr>
        <p:txBody>
          <a:bodyPr>
            <a:normAutofit/>
          </a:bodyPr>
          <a:lstStyle/>
          <a:p>
            <a:pPr marL="541338" lvl="1" indent="-184150"/>
            <a:r>
              <a:rPr lang="en-US" dirty="0"/>
              <a:t>Rooftop systems seem to be the cheaper and with the faster ROI. </a:t>
            </a:r>
          </a:p>
          <a:p>
            <a:pPr marL="541338" lvl="1" indent="-184150"/>
            <a:r>
              <a:rPr lang="en-US" dirty="0"/>
              <a:t>But in solar facades you have to calculate the an</a:t>
            </a:r>
            <a:r>
              <a:rPr lang="de-DE" dirty="0" err="1"/>
              <a:t>yhow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facade</a:t>
            </a:r>
            <a:r>
              <a:rPr lang="de-DE" dirty="0"/>
              <a:t> </a:t>
            </a:r>
            <a:r>
              <a:rPr lang="de-DE" dirty="0" err="1"/>
              <a:t>cladding</a:t>
            </a:r>
            <a:r>
              <a:rPr lang="de-DE" dirty="0"/>
              <a:t> material </a:t>
            </a:r>
            <a:r>
              <a:rPr lang="de-DE" dirty="0" err="1"/>
              <a:t>anyhow</a:t>
            </a:r>
            <a:endParaRPr lang="de-DE" dirty="0"/>
          </a:p>
          <a:p>
            <a:pPr marL="541338" lvl="1" indent="-184150"/>
            <a:r>
              <a:rPr lang="en-US" dirty="0"/>
              <a:t>With this you may have an even better ROI with façade systems.</a:t>
            </a:r>
          </a:p>
        </p:txBody>
      </p:sp>
    </p:spTree>
    <p:extLst>
      <p:ext uri="{BB962C8B-B14F-4D97-AF65-F5344CB8AC3E}">
        <p14:creationId xmlns:p14="http://schemas.microsoft.com/office/powerpoint/2010/main" val="415980844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9620"/>
              </p:ext>
            </p:extLst>
          </p:nvPr>
        </p:nvGraphicFramePr>
        <p:xfrm>
          <a:off x="540434" y="2146924"/>
          <a:ext cx="8153400" cy="3482567"/>
        </p:xfrm>
        <a:graphic>
          <a:graphicData uri="http://schemas.openxmlformats.org/drawingml/2006/table">
            <a:tbl>
              <a:tblPr/>
              <a:tblGrid>
                <a:gridCol w="428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Avancis SKALA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Alucobond or Eternit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Ventilated Mounting System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50,00 €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50,00 €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Insulation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30,00 €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30,00 €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Mounting Cost Facade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70,00 €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70,00 €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Material and Mounting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60,00 €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-  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Facade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Material per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195,00 €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125,00 €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Contribution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Margin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40,00 €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40,00 €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sqm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445,00 €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315,00 €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Gap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130,00 € 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Production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Avancis SKALA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Alucobond or Eternit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Facade Southeast (440 Panels, 464 sqm)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AEY per panel (equiv. 1,05 qm)   in KWh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88,86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kWh/qm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per sqm per year (rated with  0,25 €/kWh)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22,21 €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0,00 €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Payback on the "Anyhow"-cost in years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293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20" marR="6320" marT="63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7" name="Titel 6"/>
          <p:cNvSpPr txBox="1">
            <a:spLocks/>
          </p:cNvSpPr>
          <p:nvPr/>
        </p:nvSpPr>
        <p:spPr>
          <a:xfrm>
            <a:off x="533400" y="692696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b="1" dirty="0"/>
              <a:t>“economical” INTEGRATION</a:t>
            </a:r>
          </a:p>
        </p:txBody>
      </p:sp>
      <p:sp>
        <p:nvSpPr>
          <p:cNvPr id="58" name="Titel 6"/>
          <p:cNvSpPr txBox="1">
            <a:spLocks/>
          </p:cNvSpPr>
          <p:nvPr/>
        </p:nvSpPr>
        <p:spPr>
          <a:xfrm>
            <a:off x="539552" y="1100768"/>
            <a:ext cx="8153400" cy="45602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A comparison between classic façade and solar facade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5485935" y="3231395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rechts 28"/>
          <p:cNvSpPr/>
          <p:nvPr/>
        </p:nvSpPr>
        <p:spPr>
          <a:xfrm>
            <a:off x="5506672" y="2865572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>
            <a:off x="5503871" y="2490032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5502738" y="2290940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>
            <a:off x="5498442" y="2667767"/>
            <a:ext cx="360040" cy="21602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32986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153400" cy="456024"/>
          </a:xfrm>
        </p:spPr>
        <p:txBody>
          <a:bodyPr anchor="b"/>
          <a:lstStyle/>
          <a:p>
            <a:pPr algn="ctr"/>
            <a:r>
              <a:rPr lang="en-GB" b="1" dirty="0"/>
              <a:t>Any relevant detail is solved &gt; ready to be built!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18</a:t>
            </a:fld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699792" y="1124744"/>
            <a:ext cx="3096344" cy="4461243"/>
            <a:chOff x="2051720" y="1628800"/>
            <a:chExt cx="3096344" cy="4461243"/>
          </a:xfrm>
        </p:grpSpPr>
        <p:sp>
          <p:nvSpPr>
            <p:cNvPr id="2" name="Gleichschenkliges Dreieck 1"/>
            <p:cNvSpPr/>
            <p:nvPr/>
          </p:nvSpPr>
          <p:spPr>
            <a:xfrm>
              <a:off x="2339752" y="1628800"/>
              <a:ext cx="2592126" cy="223459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/>
            <p:cNvSpPr/>
            <p:nvPr/>
          </p:nvSpPr>
          <p:spPr>
            <a:xfrm rot="10800000">
              <a:off x="2343323" y="3855452"/>
              <a:ext cx="2592126" cy="223459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2051720" y="3279388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>
                  <a:solidFill>
                    <a:srgbClr val="FFFFFF"/>
                  </a:solidFill>
                  <a:cs typeface="Arial"/>
                </a:rPr>
                <a:t>ARCHITECTURAL/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>
                  <a:solidFill>
                    <a:srgbClr val="FFFFFF"/>
                  </a:solidFill>
                  <a:cs typeface="Arial"/>
                </a:rPr>
                <a:t>ESTHETICAL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403648" y="3389245"/>
            <a:ext cx="3096344" cy="2234591"/>
            <a:chOff x="755576" y="3893301"/>
            <a:chExt cx="3096344" cy="2234591"/>
          </a:xfrm>
        </p:grpSpPr>
        <p:sp>
          <p:nvSpPr>
            <p:cNvPr id="8" name="Gleichschenkliges Dreieck 7"/>
            <p:cNvSpPr/>
            <p:nvPr/>
          </p:nvSpPr>
          <p:spPr>
            <a:xfrm>
              <a:off x="1011517" y="3893301"/>
              <a:ext cx="2592126" cy="22345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55576" y="4869160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>
                  <a:solidFill>
                    <a:srgbClr val="FFFFFF"/>
                  </a:solidFill>
                  <a:cs typeface="Arial"/>
                </a:rPr>
                <a:t>TECHNICAL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995936" y="3405147"/>
            <a:ext cx="3096344" cy="2234591"/>
            <a:chOff x="3347864" y="3909203"/>
            <a:chExt cx="3096344" cy="2234591"/>
          </a:xfrm>
        </p:grpSpPr>
        <p:sp>
          <p:nvSpPr>
            <p:cNvPr id="12" name="Gleichschenkliges Dreieck 11"/>
            <p:cNvSpPr/>
            <p:nvPr/>
          </p:nvSpPr>
          <p:spPr>
            <a:xfrm>
              <a:off x="3676100" y="3909203"/>
              <a:ext cx="2592126" cy="223459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347864" y="4869160"/>
              <a:ext cx="3096344" cy="869692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noProof="0" dirty="0">
                  <a:solidFill>
                    <a:srgbClr val="FFFFFF"/>
                  </a:solidFill>
                  <a:cs typeface="Arial"/>
                </a:rPr>
                <a:t>ECONOMICAL</a:t>
              </a:r>
            </a:p>
            <a:p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600" b="1" dirty="0">
                  <a:solidFill>
                    <a:srgbClr val="FFFFFF"/>
                  </a:solidFill>
                  <a:cs typeface="Arial"/>
                </a:rPr>
                <a:t>INTEGRATION</a:t>
              </a:r>
              <a:endParaRPr lang="de-DE" sz="1600" b="1" noProof="0" dirty="0">
                <a:solidFill>
                  <a:srgbClr val="FFFFFF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44809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AVS_PMMODSMArau_M1_RGB_M_swHGw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68680"/>
            <a:ext cx="9144000" cy="566928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77000" y="6537960"/>
            <a:ext cx="1440180" cy="182880"/>
          </a:xfrm>
        </p:spPr>
        <p:txBody>
          <a:bodyPr/>
          <a:lstStyle/>
          <a:p>
            <a:r>
              <a:rPr lang="de-DE" dirty="0"/>
              <a:t>11.10.2016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458200" y="6537962"/>
            <a:ext cx="457200" cy="182879"/>
          </a:xfrm>
        </p:spPr>
        <p:txBody>
          <a:bodyPr/>
          <a:lstStyle/>
          <a:p>
            <a:fld id="{9944B1A7-38E9-B849-A653-48CD24B05034}" type="slidenum">
              <a:rPr lang="de-DE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3400" y="2492896"/>
            <a:ext cx="8077200" cy="265176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r>
              <a:rPr lang="de-DE" sz="2400" b="1" dirty="0">
                <a:solidFill>
                  <a:srgbClr val="FFFFFF"/>
                </a:solidFill>
                <a:cs typeface="Arial"/>
              </a:rPr>
              <a:t>PROJECT EXAMPLES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lang="de-DE" sz="1200" dirty="0">
              <a:solidFill>
                <a:srgbClr val="FFFFFF"/>
              </a:solidFill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buClr>
                <a:srgbClr val="C4001F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C4001F"/>
              </a:buClr>
              <a:defRPr/>
            </a:pPr>
            <a:endParaRPr lang="de-DE" sz="900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67450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0"/>
          <p:cNvSpPr txBox="1">
            <a:spLocks/>
          </p:cNvSpPr>
          <p:nvPr/>
        </p:nvSpPr>
        <p:spPr>
          <a:xfrm>
            <a:off x="547975" y="836712"/>
            <a:ext cx="8153400" cy="6400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ABOUT AVANCIS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245368" y="1691640"/>
            <a:ext cx="5643223" cy="4663440"/>
          </a:xfrm>
        </p:spPr>
        <p:txBody>
          <a:bodyPr/>
          <a:lstStyle/>
          <a:p>
            <a:pPr marL="541338" lvl="1" indent="-184150"/>
            <a:r>
              <a:rPr lang="en-US" dirty="0"/>
              <a:t>  German Manufacturer of CIGS thin-film modules </a:t>
            </a:r>
          </a:p>
          <a:p>
            <a:pPr marL="541338" lvl="1" indent="-184150"/>
            <a:r>
              <a:rPr lang="en-US" dirty="0"/>
              <a:t>  More than 25 years CIGS knowledge as PV Pioneer </a:t>
            </a:r>
            <a:br>
              <a:rPr lang="en-US" dirty="0"/>
            </a:br>
            <a:r>
              <a:rPr lang="en-US" dirty="0"/>
              <a:t>  (Arco Solar, Siemens)</a:t>
            </a:r>
          </a:p>
          <a:p>
            <a:pPr marL="541338" lvl="1" indent="-184150"/>
            <a:r>
              <a:rPr lang="en-US" dirty="0"/>
              <a:t>  Founded in 2006 as JV of Shell and Saint-Gobain, since 2014 </a:t>
            </a:r>
            <a:br>
              <a:rPr lang="en-US" dirty="0"/>
            </a:br>
            <a:r>
              <a:rPr lang="en-US" dirty="0"/>
              <a:t>  part of CNBM group</a:t>
            </a:r>
          </a:p>
          <a:p>
            <a:pPr marL="541338" lvl="1" indent="-184150"/>
            <a:r>
              <a:rPr lang="en-US" dirty="0"/>
              <a:t>  ~ 300 employees in </a:t>
            </a:r>
            <a:r>
              <a:rPr lang="en-US" dirty="0" err="1"/>
              <a:t>Torgau</a:t>
            </a:r>
            <a:r>
              <a:rPr lang="en-US" dirty="0"/>
              <a:t> near Leipzig (head quarters &amp; </a:t>
            </a:r>
            <a:br>
              <a:rPr lang="en-US" dirty="0"/>
            </a:br>
            <a:r>
              <a:rPr lang="en-US" dirty="0"/>
              <a:t>  production) and Munich (R&amp;D)</a:t>
            </a:r>
          </a:p>
          <a:p>
            <a:pPr marL="541338" lvl="1" indent="-184150"/>
            <a:r>
              <a:rPr lang="en-US" dirty="0"/>
              <a:t>  Production facility for the European market: </a:t>
            </a:r>
            <a:r>
              <a:rPr lang="en-US" dirty="0" err="1"/>
              <a:t>Torgau</a:t>
            </a:r>
            <a:endParaRPr lang="en-US" dirty="0"/>
          </a:p>
          <a:p>
            <a:pPr marL="541338" lvl="1" indent="-184150"/>
            <a:r>
              <a:rPr lang="en-US" dirty="0"/>
              <a:t>  Really engineered and produced in Germany (possibility of </a:t>
            </a:r>
            <a:br>
              <a:rPr lang="en-US" dirty="0"/>
            </a:br>
            <a:r>
              <a:rPr lang="en-US" dirty="0"/>
              <a:t>  doing factory tours for interested customers)</a:t>
            </a:r>
          </a:p>
          <a:p>
            <a:pPr marL="357188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  <a:p>
            <a:pPr marL="357187" lvl="1" indent="0">
              <a:buNone/>
            </a:pPr>
            <a:endParaRPr lang="en-US" dirty="0"/>
          </a:p>
        </p:txBody>
      </p:sp>
      <p:pic>
        <p:nvPicPr>
          <p:cNvPr id="10" name="Picture 5" descr="\\Avancis.local\userdfs\Users\F1627255\Eigene Dateien\My Pictures\Hartmut Abschied\20120525_71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8591" y="1700808"/>
            <a:ext cx="2934143" cy="239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94101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jekerarchitekten.ch/assets/components/phpthumbof/cache/382_Vis_801_Visualisierung_S__dwest_2.b851aa935172d46b188df721e5fc299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8" y="908720"/>
            <a:ext cx="918051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595064" y="542270"/>
            <a:ext cx="8153400" cy="640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 baseline="0">
                <a:solidFill>
                  <a:srgbClr val="C400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PROJEKT </a:t>
            </a:r>
            <a:r>
              <a:rPr lang="de-DE" dirty="0" err="1"/>
              <a:t>westspitze</a:t>
            </a:r>
            <a:r>
              <a:rPr lang="de-DE" dirty="0"/>
              <a:t> </a:t>
            </a:r>
            <a:r>
              <a:rPr lang="de-DE" dirty="0" err="1"/>
              <a:t>tübingen</a:t>
            </a: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533400" y="502920"/>
            <a:ext cx="6629400" cy="27432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447675" indent="-90488" algn="l" defTabSz="4445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2pPr>
            <a:lvl3pPr marL="715963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3pPr>
            <a:lvl4pPr marL="1162050" indent="-8890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4pPr>
            <a:lvl5pPr marL="1438275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1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PROJEKTBEISPIELE</a:t>
            </a:r>
          </a:p>
        </p:txBody>
      </p:sp>
      <p:pic>
        <p:nvPicPr>
          <p:cNvPr id="4098" name="Picture 2" descr="Bildergebnis für westspitze tüb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09" y="1628800"/>
            <a:ext cx="91453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9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8121"/>
            <a:ext cx="7920880" cy="508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6296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560840" cy="51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37220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Bern, </a:t>
            </a:r>
            <a:r>
              <a:rPr lang="de-DE" dirty="0" err="1"/>
              <a:t>Melchiorstrasse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11.10.2016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240360" cy="55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6" y="836712"/>
            <a:ext cx="457240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2918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off_Kupfer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1619250" cy="1725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About CIGS technology – what´s the advantage?</a:t>
            </a:r>
          </a:p>
        </p:txBody>
      </p:sp>
      <p:pic>
        <p:nvPicPr>
          <p:cNvPr id="10" name="Picture 7" descr="Stoff_indium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off_Gallium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toff_Sulphur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288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toff_Selenium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700808"/>
            <a:ext cx="1619250" cy="1727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522459" y="3601819"/>
            <a:ext cx="8153400" cy="25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1pPr>
            <a:lvl2pPr marL="447675" indent="-90488" algn="l" defTabSz="4445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40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2pPr>
            <a:lvl3pPr marL="715963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3pPr>
            <a:lvl4pPr marL="1162050" indent="-8890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Wingdings" charset="2"/>
              <a:buChar char="§"/>
              <a:defRPr sz="12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4pPr>
            <a:lvl5pPr marL="1438275" indent="0" algn="l" defTabSz="457200" rtl="0" eaLnBrk="1" latinLnBrk="0" hangingPunct="1">
              <a:spcBef>
                <a:spcPts val="600"/>
              </a:spcBef>
              <a:buClr>
                <a:srgbClr val="C4001F"/>
              </a:buClr>
              <a:buFont typeface="Arial"/>
              <a:buNone/>
              <a:defRPr sz="1100" b="0" kern="1200">
                <a:solidFill>
                  <a:srgbClr val="42424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  CIS - equivalent to CIGS - is the most efficient thin-film technology that is currently being </a:t>
            </a:r>
            <a:br>
              <a:rPr lang="en-US" dirty="0"/>
            </a:br>
            <a:r>
              <a:rPr lang="en-US" dirty="0"/>
              <a:t>  introduced as a spearheading technology to China</a:t>
            </a:r>
          </a:p>
          <a:p>
            <a:pPr lvl="1"/>
            <a:r>
              <a:rPr lang="en-US" dirty="0"/>
              <a:t>  No silicon inside: Copper (Co), Indium (In), Gallium (Ga), Sulphur (S), Selenium (Se)</a:t>
            </a:r>
          </a:p>
          <a:p>
            <a:pPr lvl="1"/>
            <a:r>
              <a:rPr lang="en-US" dirty="0"/>
              <a:t>  Thin-film technology because layer thickness of CIS is around 1/100 of crystalline silicon (C-Si)</a:t>
            </a:r>
          </a:p>
          <a:p>
            <a:pPr lvl="1"/>
            <a:r>
              <a:rPr lang="en-US" dirty="0"/>
              <a:t>  Less materials and energy needed for production 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b="1" dirty="0">
                <a:solidFill>
                  <a:schemeClr val="accent4"/>
                </a:solidFill>
              </a:rPr>
              <a:t>  </a:t>
            </a:r>
            <a:r>
              <a:rPr lang="en-US" dirty="0"/>
              <a:t>Environmental friendly, vertically integrated production </a:t>
            </a:r>
          </a:p>
        </p:txBody>
      </p:sp>
    </p:spTree>
    <p:extLst>
      <p:ext uri="{BB962C8B-B14F-4D97-AF65-F5344CB8AC3E}">
        <p14:creationId xmlns:p14="http://schemas.microsoft.com/office/powerpoint/2010/main" val="2043099547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vancis.de/fileadmin/_processed_/b/f/csm_Solar-facade-panel_0c8f4e55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722" y="1095941"/>
            <a:ext cx="3467278" cy="53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Datumsplatzhalt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477002" y="6537325"/>
            <a:ext cx="14398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E2951B-0116-4276-961C-1FE158EDD93E}" type="datetime1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22.03.2019</a:t>
            </a:fld>
            <a:endParaRPr lang="de-DE" altLang="de-DE" sz="700">
              <a:solidFill>
                <a:srgbClr val="DADADA"/>
              </a:solidFill>
            </a:endParaRP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537325"/>
            <a:ext cx="4572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3DA120-4B43-470E-A1EA-A32B6925A2CC}" type="slidenum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de-DE" altLang="de-DE" sz="700">
              <a:solidFill>
                <a:srgbClr val="DADADA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Avancis</a:t>
            </a:r>
            <a:r>
              <a:rPr lang="de-DE" dirty="0"/>
              <a:t> </a:t>
            </a:r>
            <a:r>
              <a:rPr lang="de-DE" dirty="0" err="1"/>
              <a:t>bipv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powermax</a:t>
            </a:r>
            <a:r>
              <a:rPr lang="de-DE" dirty="0"/>
              <a:t> </a:t>
            </a:r>
            <a:r>
              <a:rPr lang="de-DE" dirty="0" err="1"/>
              <a:t>skala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79512" y="1704439"/>
            <a:ext cx="6342856" cy="4662488"/>
          </a:xfrm>
        </p:spPr>
        <p:txBody>
          <a:bodyPr rtlCol="0">
            <a:normAutofit/>
          </a:bodyPr>
          <a:lstStyle/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What is the main advantage of AVANCIS SKALA façade panels?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The SKALA panel is </a:t>
            </a:r>
            <a:r>
              <a:rPr lang="en-US" dirty="0">
                <a:solidFill>
                  <a:srgbClr val="C00000"/>
                </a:solidFill>
              </a:rPr>
              <a:t>uniform black</a:t>
            </a:r>
            <a:r>
              <a:rPr lang="en-US" dirty="0"/>
              <a:t>, no solar cells are visible</a:t>
            </a:r>
          </a:p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The SKALA panel has </a:t>
            </a:r>
            <a:r>
              <a:rPr lang="en-US" dirty="0">
                <a:solidFill>
                  <a:srgbClr val="C00000"/>
                </a:solidFill>
              </a:rPr>
              <a:t>no frame </a:t>
            </a:r>
            <a:r>
              <a:rPr lang="en-US" dirty="0"/>
              <a:t>(architects don’t like frames)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SKALA panel has </a:t>
            </a:r>
            <a:r>
              <a:rPr lang="en-US" dirty="0">
                <a:solidFill>
                  <a:srgbClr val="C00000"/>
                </a:solidFill>
              </a:rPr>
              <a:t>no mechanical clamping </a:t>
            </a:r>
            <a:r>
              <a:rPr lang="en-US" dirty="0"/>
              <a:t>/ brackets on the front glass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It is mounted by an </a:t>
            </a:r>
            <a:r>
              <a:rPr lang="en-US" dirty="0">
                <a:solidFill>
                  <a:srgbClr val="C00000"/>
                </a:solidFill>
              </a:rPr>
              <a:t>invisible </a:t>
            </a:r>
            <a:r>
              <a:rPr lang="en-US" dirty="0"/>
              <a:t>metal rail system on the backside of the panel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But: it can be mounted from the front side with the patented </a:t>
            </a:r>
            <a:r>
              <a:rPr lang="en-US" dirty="0">
                <a:solidFill>
                  <a:srgbClr val="C00000"/>
                </a:solidFill>
              </a:rPr>
              <a:t>“W”-Clamp</a:t>
            </a:r>
            <a:r>
              <a:rPr lang="en-US" dirty="0"/>
              <a:t>, so you can easily remove the panel in case of a failure </a:t>
            </a:r>
          </a:p>
          <a:p>
            <a:pPr marL="357187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Can be easily integrated as an ventilated façade, also in combination with any other façade cladding material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57187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</p:txBody>
      </p:sp>
      <p:sp>
        <p:nvSpPr>
          <p:cNvPr id="11270" name="Fußzeilenplatzhalter 13"/>
          <p:cNvSpPr>
            <a:spLocks noGrp="1"/>
          </p:cNvSpPr>
          <p:nvPr>
            <p:ph type="ftr" sz="quarter" idx="4294967295"/>
          </p:nvPr>
        </p:nvSpPr>
        <p:spPr bwMode="auto">
          <a:xfrm>
            <a:off x="533402" y="6515101"/>
            <a:ext cx="2309813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600">
                <a:solidFill>
                  <a:srgbClr val="F1F1F1"/>
                </a:solidFill>
              </a:rPr>
              <a:t>CONFIDENTIAL          AUTHOR: JOCHEN WEICK</a:t>
            </a:r>
          </a:p>
        </p:txBody>
      </p:sp>
      <p:sp>
        <p:nvSpPr>
          <p:cNvPr id="1127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3400" y="503239"/>
            <a:ext cx="6629400" cy="274637"/>
          </a:xfrm>
        </p:spPr>
        <p:txBody>
          <a:bodyPr/>
          <a:lstStyle/>
          <a:p>
            <a:endParaRPr lang="de-DE" alt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56794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vancis.de/fileadmin/_processed_/b/f/csm_Solar-facade-panel_0c8f4e55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6722" y="1095941"/>
            <a:ext cx="3467278" cy="53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Datumsplatzhalter 2"/>
          <p:cNvSpPr>
            <a:spLocks noGrp="1"/>
          </p:cNvSpPr>
          <p:nvPr>
            <p:ph type="dt" sz="quarter" idx="4294967295"/>
          </p:nvPr>
        </p:nvSpPr>
        <p:spPr bwMode="auto">
          <a:xfrm>
            <a:off x="6477002" y="6537325"/>
            <a:ext cx="1439863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E2951B-0116-4276-961C-1FE158EDD93E}" type="datetime1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22.03.2019</a:t>
            </a:fld>
            <a:endParaRPr lang="de-DE" altLang="de-DE" sz="700">
              <a:solidFill>
                <a:srgbClr val="DADADA"/>
              </a:solidFill>
            </a:endParaRPr>
          </a:p>
        </p:txBody>
      </p:sp>
      <p:sp>
        <p:nvSpPr>
          <p:cNvPr id="11267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6537325"/>
            <a:ext cx="4572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33DA120-4B43-470E-A1EA-A32B6925A2CC}" type="slidenum">
              <a:rPr lang="de-DE" altLang="de-DE" sz="700" smtClean="0">
                <a:solidFill>
                  <a:srgbClr val="DADADA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 sz="700">
              <a:solidFill>
                <a:srgbClr val="DADADA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Avancis</a:t>
            </a:r>
            <a:r>
              <a:rPr lang="de-DE" dirty="0"/>
              <a:t> </a:t>
            </a:r>
            <a:r>
              <a:rPr lang="de-DE" dirty="0" err="1"/>
              <a:t>bipv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powermax</a:t>
            </a:r>
            <a:r>
              <a:rPr lang="de-DE" dirty="0"/>
              <a:t> </a:t>
            </a:r>
            <a:r>
              <a:rPr lang="de-DE" dirty="0" err="1"/>
              <a:t>skala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704439"/>
            <a:ext cx="5982816" cy="4662488"/>
          </a:xfrm>
        </p:spPr>
        <p:txBody>
          <a:bodyPr rtlCol="0">
            <a:normAutofit/>
          </a:bodyPr>
          <a:lstStyle/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What is the specific USP of </a:t>
            </a:r>
            <a:r>
              <a:rPr lang="en-US" b="1" dirty="0" err="1"/>
              <a:t>Powermax</a:t>
            </a:r>
            <a:r>
              <a:rPr lang="en-US" b="1" dirty="0"/>
              <a:t> SKALA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uniformity of black </a:t>
            </a:r>
            <a:r>
              <a:rPr lang="en-US" dirty="0" err="1">
                <a:solidFill>
                  <a:srgbClr val="C00000"/>
                </a:solidFill>
              </a:rPr>
              <a:t>colour</a:t>
            </a:r>
            <a:r>
              <a:rPr lang="en-US" dirty="0"/>
              <a:t>, is higher by a special production process with color detectors who screens the surface color of the solar panel. Just the panels with limited color variation is  A+ quality and base for SKALA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br>
              <a:rPr lang="en-US" dirty="0"/>
            </a:br>
            <a:r>
              <a:rPr lang="en-US" dirty="0"/>
              <a:t>Only SKALA is undergoes various test procedures according the </a:t>
            </a:r>
            <a:r>
              <a:rPr lang="en-US" dirty="0">
                <a:solidFill>
                  <a:srgbClr val="C00000"/>
                </a:solidFill>
              </a:rPr>
              <a:t>“General Building Approval”</a:t>
            </a:r>
            <a:r>
              <a:rPr lang="en-US" dirty="0"/>
              <a:t>. With these tests </a:t>
            </a:r>
            <a:r>
              <a:rPr lang="en-US" dirty="0" err="1"/>
              <a:t>Avancis</a:t>
            </a:r>
            <a:r>
              <a:rPr lang="en-US" dirty="0"/>
              <a:t> guarantees product safety also with vertical mounting on the façade without any mechanical holder. So SKALA has an “Accordance Label”</a:t>
            </a: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SKALA Black is the base for a product platform, see following page</a:t>
            </a:r>
          </a:p>
        </p:txBody>
      </p:sp>
      <p:sp>
        <p:nvSpPr>
          <p:cNvPr id="11270" name="Fußzeilenplatzhalter 13"/>
          <p:cNvSpPr>
            <a:spLocks noGrp="1"/>
          </p:cNvSpPr>
          <p:nvPr>
            <p:ph type="ftr" sz="quarter" idx="4294967295"/>
          </p:nvPr>
        </p:nvSpPr>
        <p:spPr bwMode="auto">
          <a:xfrm>
            <a:off x="533402" y="6515101"/>
            <a:ext cx="2309813" cy="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1pPr>
            <a:lvl2pPr marL="742950" indent="-285750" defTabSz="4445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400">
                <a:solidFill>
                  <a:srgbClr val="42424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C4001F"/>
              </a:buClr>
              <a:buFont typeface="Wingdings" pitchFamily="2" charset="2"/>
              <a:buChar char="§"/>
              <a:defRPr sz="1200">
                <a:solidFill>
                  <a:srgbClr val="42424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4001F"/>
              </a:buClr>
              <a:buFont typeface="Arial" charset="0"/>
              <a:defRPr sz="1100">
                <a:solidFill>
                  <a:srgbClr val="42424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600">
                <a:solidFill>
                  <a:srgbClr val="F1F1F1"/>
                </a:solidFill>
              </a:rPr>
              <a:t>CONFIDENTIAL          AUTHOR: JOCHEN WEICK</a:t>
            </a:r>
          </a:p>
        </p:txBody>
      </p:sp>
      <p:sp>
        <p:nvSpPr>
          <p:cNvPr id="11271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3400" y="503239"/>
            <a:ext cx="6629400" cy="274637"/>
          </a:xfrm>
        </p:spPr>
        <p:txBody>
          <a:bodyPr/>
          <a:lstStyle/>
          <a:p>
            <a:endParaRPr lang="de-DE" alt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5011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performance of CIGS – the unbeaten advantage to c-Si modules</a:t>
            </a:r>
            <a:br>
              <a:rPr lang="en-US" dirty="0"/>
            </a:br>
            <a:endParaRPr lang="en-US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67544" y="1441579"/>
            <a:ext cx="8496944" cy="4663440"/>
          </a:xfrm>
        </p:spPr>
        <p:txBody>
          <a:bodyPr>
            <a:normAutofit/>
          </a:bodyPr>
          <a:lstStyle/>
          <a:p>
            <a:pPr marL="357187" lvl="1" indent="0">
              <a:buNone/>
            </a:pPr>
            <a:r>
              <a:rPr lang="en-US" dirty="0"/>
              <a:t>  </a:t>
            </a:r>
          </a:p>
          <a:p>
            <a:pPr lvl="1"/>
            <a:r>
              <a:rPr lang="en-US" dirty="0"/>
              <a:t>  High energy yield due to spectral response</a:t>
            </a:r>
            <a:r>
              <a:rPr lang="en-US" b="1" dirty="0">
                <a:solidFill>
                  <a:schemeClr val="accent4"/>
                </a:solidFill>
              </a:rPr>
              <a:t> -&gt;</a:t>
            </a:r>
            <a:r>
              <a:rPr lang="en-US" dirty="0"/>
              <a:t> More kWh per </a:t>
            </a:r>
            <a:r>
              <a:rPr lang="en-US" dirty="0" err="1"/>
              <a:t>kWp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Broadest light spectrum of all PV technologies </a:t>
            </a:r>
            <a:r>
              <a:rPr lang="en-US" b="1" dirty="0">
                <a:solidFill>
                  <a:schemeClr val="accent4"/>
                </a:solidFill>
              </a:rPr>
              <a:t>-&gt;</a:t>
            </a:r>
            <a:r>
              <a:rPr lang="en-US" dirty="0"/>
              <a:t> Excellent performance under all-weather-conditions </a:t>
            </a:r>
          </a:p>
          <a:p>
            <a:pPr marL="357187" lvl="1" indent="0">
              <a:buNone/>
            </a:pPr>
            <a:r>
              <a:rPr lang="en-US" dirty="0"/>
              <a:t>    (bright sunlight / cloudy skies /   fog /  diffuse light at sunrise/sunset</a:t>
            </a:r>
          </a:p>
        </p:txBody>
      </p:sp>
      <p:pic>
        <p:nvPicPr>
          <p:cNvPr id="10" name="Picture 6" descr="Spektrale Empfindlichke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4" t="16885" r="5896" b="17780"/>
          <a:stretch>
            <a:fillRect/>
          </a:stretch>
        </p:blipFill>
        <p:spPr bwMode="auto">
          <a:xfrm>
            <a:off x="3662326" y="3338887"/>
            <a:ext cx="4896544" cy="29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 rot="10800000">
            <a:off x="3323772" y="3863339"/>
            <a:ext cx="338554" cy="166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buClr>
                <a:schemeClr val="accent1"/>
              </a:buClr>
              <a:buChar char="§"/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buClr>
                <a:schemeClr val="accent1"/>
              </a:buClr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buClr>
                <a:schemeClr val="accent1"/>
              </a:buClr>
              <a:buChar char="§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buClr>
                <a:schemeClr val="accent1"/>
              </a:buClr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Relative Spectral Response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24129" y="6288777"/>
            <a:ext cx="11576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Char char="§"/>
              <a:defRPr sz="2400" b="1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buClr>
                <a:schemeClr val="accent1"/>
              </a:buClr>
              <a:buChar char="§"/>
              <a:defRPr sz="24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buClr>
                <a:schemeClr val="accent1"/>
              </a:buClr>
              <a:buChar char="§"/>
              <a:defRPr sz="20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buClr>
                <a:schemeClr val="accent1"/>
              </a:buClr>
              <a:buChar char="§"/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buClr>
                <a:schemeClr val="accent1"/>
              </a:buClr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Wavelength (</a:t>
            </a:r>
            <a:r>
              <a:rPr kumimoji="0" lang="en-US" altLang="de-DE" sz="100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nm</a:t>
            </a:r>
            <a:r>
              <a:rPr kumimoji="0" lang="en-US" altLang="de-DE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8888869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6477000" y="6537960"/>
            <a:ext cx="1440180" cy="18288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537962"/>
            <a:ext cx="457200" cy="182879"/>
          </a:xfrm>
          <a:prstGeom prst="rect">
            <a:avLst/>
          </a:prstGeom>
        </p:spPr>
        <p:txBody>
          <a:bodyPr/>
          <a:lstStyle/>
          <a:p>
            <a:fld id="{9944B1A7-38E9-B849-A653-48CD24B0503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53400" cy="640080"/>
          </a:xfrm>
        </p:spPr>
        <p:txBody>
          <a:bodyPr/>
          <a:lstStyle/>
          <a:p>
            <a:r>
              <a:rPr lang="en-US" dirty="0"/>
              <a:t>premium brand in the cigs technology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7" lvl="1" indent="0">
              <a:buNone/>
            </a:pPr>
            <a:r>
              <a:rPr lang="en-US" b="1" dirty="0" err="1"/>
              <a:t>PowerMax</a:t>
            </a:r>
            <a:r>
              <a:rPr lang="en-US" b="1" dirty="0"/>
              <a:t>®</a:t>
            </a:r>
            <a:r>
              <a:rPr lang="en-US" dirty="0"/>
              <a:t> </a:t>
            </a:r>
            <a:r>
              <a:rPr lang="en-US" b="1" dirty="0"/>
              <a:t>SKALA electrical features</a:t>
            </a:r>
          </a:p>
          <a:p>
            <a:pPr lvl="1"/>
            <a:r>
              <a:rPr lang="en-US" b="1" dirty="0"/>
              <a:t> </a:t>
            </a:r>
            <a:r>
              <a:rPr lang="en-US" dirty="0"/>
              <a:t>No PID effect</a:t>
            </a:r>
          </a:p>
          <a:p>
            <a:pPr lvl="1"/>
            <a:r>
              <a:rPr lang="en-US" dirty="0"/>
              <a:t> Any inverter possible (without transformer), including string inverters</a:t>
            </a:r>
          </a:p>
        </p:txBody>
      </p:sp>
      <p:pic>
        <p:nvPicPr>
          <p:cNvPr id="12" name="Bild 8" descr="Bildschirmfoto 2015-03-09 um 10.56.14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3359" y="2924944"/>
            <a:ext cx="7784309" cy="3318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2454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SIZE                                     COLOR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		</a:t>
            </a:r>
            <a:r>
              <a:rPr lang="de-DE" sz="1200" dirty="0"/>
              <a:t>	…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come</a:t>
            </a:r>
            <a:r>
              <a:rPr lang="de-DE" sz="1200" dirty="0"/>
              <a:t> like </a:t>
            </a:r>
            <a:r>
              <a:rPr lang="de-DE" sz="1200" dirty="0" err="1"/>
              <a:t>black-anthracite</a:t>
            </a:r>
            <a:r>
              <a:rPr lang="de-DE" sz="1200" dirty="0"/>
              <a:t> supermatt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design flexibility with additional options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4F3F3"/>
              </a:clrFrom>
              <a:clrTo>
                <a:srgbClr val="F4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902" y="2114533"/>
            <a:ext cx="3853314" cy="344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492378" y="2208695"/>
            <a:ext cx="1788217" cy="73682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509609" y="3079619"/>
            <a:ext cx="1487587" cy="73682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26143" y="3965341"/>
            <a:ext cx="1019936" cy="736821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</a:pPr>
            <a:endParaRPr kumimoji="0" lang="de-DE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732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991361"/>
            <a:ext cx="9144000" cy="55446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DB8592-83B1-4148-9530-E1BBFDC5A842}" type="datetime1">
              <a:rPr lang="de-DE" smtClean="0"/>
              <a:pPr/>
              <a:t>22.03.2019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44B1A7-38E9-B849-A653-48CD24B0503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Gleichschenkliges Dreieck 7"/>
          <p:cNvSpPr/>
          <p:nvPr/>
        </p:nvSpPr>
        <p:spPr>
          <a:xfrm>
            <a:off x="3419872" y="2635740"/>
            <a:ext cx="2592126" cy="2234591"/>
          </a:xfrm>
          <a:prstGeom prst="triangle">
            <a:avLst/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163931" y="3855452"/>
            <a:ext cx="3096344" cy="869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noProof="0" dirty="0">
                <a:solidFill>
                  <a:schemeClr val="bg2"/>
                </a:solidFill>
                <a:cs typeface="Arial"/>
              </a:rPr>
              <a:t>TECHNICAL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dirty="0">
                <a:solidFill>
                  <a:schemeClr val="bg2"/>
                </a:solidFill>
                <a:cs typeface="Arial"/>
              </a:rPr>
              <a:t>INTEGRATION</a:t>
            </a:r>
            <a:endParaRPr lang="de-DE" sz="1600" b="1" noProof="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39502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Avancis PPTM Vorlage 05.2016">
  <a:themeElements>
    <a:clrScheme name="Benutzerdefiniert 9">
      <a:dk1>
        <a:srgbClr val="212121"/>
      </a:dk1>
      <a:lt1>
        <a:srgbClr val="B8B8B8"/>
      </a:lt1>
      <a:dk2>
        <a:srgbClr val="424242"/>
      </a:dk2>
      <a:lt2>
        <a:srgbClr val="FFFFFF"/>
      </a:lt2>
      <a:accent1>
        <a:srgbClr val="8A949E"/>
      </a:accent1>
      <a:accent2>
        <a:srgbClr val="626C76"/>
      </a:accent2>
      <a:accent3>
        <a:srgbClr val="3A444E"/>
      </a:accent3>
      <a:accent4>
        <a:srgbClr val="C5001F"/>
      </a:accent4>
      <a:accent5>
        <a:srgbClr val="720015"/>
      </a:accent5>
      <a:accent6>
        <a:srgbClr val="A7A9AC"/>
      </a:accent6>
      <a:hlink>
        <a:srgbClr val="D20028"/>
      </a:hlink>
      <a:folHlink>
        <a:srgbClr val="86001B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b" anchorCtr="0">
        <a:no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solidFill>
              <a:srgbClr val="949494"/>
            </a:solidFill>
            <a:effectLst/>
            <a:uLnTx/>
            <a:uFillTx/>
            <a:latin typeface="+mn-lt"/>
            <a:ea typeface="+mn-ea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77D0995216204E90C0A53BA04ECB57" ma:contentTypeVersion="18" ma:contentTypeDescription="Skapa ett nytt dokument." ma:contentTypeScope="" ma:versionID="627a4f995b0b394f1b7764df524fa910">
  <xsd:schema xmlns:xsd="http://www.w3.org/2001/XMLSchema" xmlns:xs="http://www.w3.org/2001/XMLSchema" xmlns:p="http://schemas.microsoft.com/office/2006/metadata/properties" xmlns:ns2="3dd67574-a8dd-4beb-a643-c2c848795dae" xmlns:ns3="2fd1eb82-507f-451a-8646-260fae75bdbb" targetNamespace="http://schemas.microsoft.com/office/2006/metadata/properties" ma:root="true" ma:fieldsID="584fa9e0ae35f11fa588b65d3a29dc0f" ns2:_="" ns3:_="">
    <xsd:import namespace="3dd67574-a8dd-4beb-a643-c2c848795dae"/>
    <xsd:import namespace="2fd1eb82-507f-451a-8646-260fae75bd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umotid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7574-a8dd-4beb-a643-c2c848795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8a35934-bc27-4257-b254-01a5040a3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umotid" ma:index="24" nillable="true" ma:displayName="DAtum o tid" ma:format="DateOnly" ma:internalName="DAtumotid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1eb82-507f-451a-8646-260fae75bdb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8d323a-895a-4d90-94c7-509ea37b7fe9}" ma:internalName="TaxCatchAll" ma:showField="CatchAllData" ma:web="2fd1eb82-507f-451a-8646-260fae75b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d1eb82-507f-451a-8646-260fae75bdbb" xsi:nil="true"/>
    <DAtumotid xmlns="3dd67574-a8dd-4beb-a643-c2c848795dae" xsi:nil="true"/>
    <lcf76f155ced4ddcb4097134ff3c332f xmlns="3dd67574-a8dd-4beb-a643-c2c848795d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3C2AC7-DAFA-4E91-87C4-000794FF5FAD}"/>
</file>

<file path=customXml/itemProps2.xml><?xml version="1.0" encoding="utf-8"?>
<ds:datastoreItem xmlns:ds="http://schemas.openxmlformats.org/officeDocument/2006/customXml" ds:itemID="{00A09DC1-BAFF-4E09-B648-B84FBE9F4399}"/>
</file>

<file path=customXml/itemProps3.xml><?xml version="1.0" encoding="utf-8"?>
<ds:datastoreItem xmlns:ds="http://schemas.openxmlformats.org/officeDocument/2006/customXml" ds:itemID="{C655518C-4721-4E5F-8673-CE3B85C5D3E8}"/>
</file>

<file path=docProps/app.xml><?xml version="1.0" encoding="utf-8"?>
<Properties xmlns="http://schemas.openxmlformats.org/officeDocument/2006/extended-properties" xmlns:vt="http://schemas.openxmlformats.org/officeDocument/2006/docPropsVTypes">
  <Template>Avancis PPTM Vorlage 05.2016</Template>
  <TotalTime>6</TotalTime>
  <Words>493</Words>
  <Application>Microsoft Office PowerPoint</Application>
  <PresentationFormat>Bildspel på skärmen (4:3)</PresentationFormat>
  <Paragraphs>178</Paragraphs>
  <Slides>24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Avancis PPTM Vorlage 05.2016</vt:lpstr>
      <vt:lpstr>  introducing avancis skala solar façade panels</vt:lpstr>
      <vt:lpstr>PowerPoint-presentation</vt:lpstr>
      <vt:lpstr>About CIGS technology – what´s the advantage?</vt:lpstr>
      <vt:lpstr>Avancis bipv product powermax skala</vt:lpstr>
      <vt:lpstr>Avancis bipv product powermax skala</vt:lpstr>
      <vt:lpstr>Spectral performance of CIGS – the unbeaten advantage to c-Si modules </vt:lpstr>
      <vt:lpstr>premium brand in the cigs technology</vt:lpstr>
      <vt:lpstr>design flexibility with additional options</vt:lpstr>
      <vt:lpstr>PowerPoint-presentation</vt:lpstr>
      <vt:lpstr>Solution with agraffes</vt:lpstr>
      <vt:lpstr>Example with agraffe from wagner system</vt:lpstr>
      <vt:lpstr>Example with agraffe from wagner system</vt:lpstr>
      <vt:lpstr>PowerPoint-presentation</vt:lpstr>
      <vt:lpstr>Example of Special projects solution</vt:lpstr>
      <vt:lpstr>PowerPoint-presentation</vt:lpstr>
      <vt:lpstr>PowerPoint-presentation</vt:lpstr>
      <vt:lpstr>PowerPoint-presentation</vt:lpstr>
      <vt:lpstr>Any relevant detail is solved &gt; ready to be built!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AVANCIS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BIPV: Balancing aesthetics and technology</dc:title>
  <dc:creator>Tautenhahn, Lutz</dc:creator>
  <cp:lastModifiedBy>Mikael Johansson</cp:lastModifiedBy>
  <cp:revision>106</cp:revision>
  <cp:lastPrinted>2016-10-06T09:10:17Z</cp:lastPrinted>
  <dcterms:created xsi:type="dcterms:W3CDTF">2016-10-06T08:35:39Z</dcterms:created>
  <dcterms:modified xsi:type="dcterms:W3CDTF">2019-03-22T09:42:49Z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0x010100A977D0995216204E90C0A53BA04ECB57</vt:lpwstr>
  </property>
</Properties>
</file>